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956" y="-3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10" dirty="0"/>
              <a:t>‹N°›</a:t>
            </a:fld>
            <a:r>
              <a:rPr spc="-10" dirty="0"/>
              <a:t>/2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rgbClr val="7E7E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10" dirty="0"/>
              <a:t>‹N°›</a:t>
            </a:fld>
            <a:r>
              <a:rPr spc="-10" dirty="0"/>
              <a:t>/2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rgbClr val="7E7E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10" dirty="0"/>
              <a:t>‹N°›</a:t>
            </a:fld>
            <a:r>
              <a:rPr spc="-10" dirty="0"/>
              <a:t>/2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rgbClr val="7E7E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10" dirty="0"/>
              <a:t>‹N°›</a:t>
            </a:fld>
            <a:r>
              <a:rPr spc="-10" dirty="0"/>
              <a:t>/2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10" dirty="0"/>
              <a:t>‹N°›</a:t>
            </a:fld>
            <a:r>
              <a:rPr spc="-10" dirty="0"/>
              <a:t>/2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7576" y="100584"/>
            <a:ext cx="1961528" cy="8645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3666" y="33388"/>
            <a:ext cx="6886067" cy="765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rgbClr val="7E7E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1654" y="1661922"/>
            <a:ext cx="8567420" cy="1946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709480" y="7208040"/>
            <a:ext cx="28194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10" dirty="0"/>
              <a:t>‹N°›</a:t>
            </a:fld>
            <a:r>
              <a:rPr spc="-10" dirty="0"/>
              <a:t>/2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ontact@kwfranc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941069" algn="ctr">
              <a:lnSpc>
                <a:spcPct val="100000"/>
              </a:lnSpc>
              <a:spcBef>
                <a:spcPts val="515"/>
              </a:spcBef>
            </a:pPr>
            <a:r>
              <a:rPr spc="295" dirty="0"/>
              <a:t>BAREME</a:t>
            </a:r>
            <a:r>
              <a:rPr spc="-55" dirty="0"/>
              <a:t> </a:t>
            </a:r>
            <a:r>
              <a:rPr spc="160" dirty="0"/>
              <a:t>DES</a:t>
            </a:r>
            <a:r>
              <a:rPr spc="-55" dirty="0"/>
              <a:t> </a:t>
            </a:r>
            <a:r>
              <a:rPr spc="210" dirty="0"/>
              <a:t>HONORAIRES</a:t>
            </a:r>
          </a:p>
          <a:p>
            <a:pPr marL="941069" algn="ctr">
              <a:lnSpc>
                <a:spcPct val="100000"/>
              </a:lnSpc>
              <a:spcBef>
                <a:spcPts val="190"/>
              </a:spcBef>
            </a:pPr>
            <a:r>
              <a:rPr sz="1300" spc="5" dirty="0">
                <a:latin typeface="Arial MT"/>
                <a:cs typeface="Arial MT"/>
              </a:rPr>
              <a:t>Montants</a:t>
            </a:r>
            <a:r>
              <a:rPr sz="1300" spc="-5" dirty="0">
                <a:latin typeface="Arial MT"/>
                <a:cs typeface="Arial MT"/>
              </a:rPr>
              <a:t> </a:t>
            </a:r>
            <a:r>
              <a:rPr sz="1300" spc="25" dirty="0">
                <a:latin typeface="Arial MT"/>
                <a:cs typeface="Arial MT"/>
              </a:rPr>
              <a:t>TTC</a:t>
            </a:r>
            <a:r>
              <a:rPr sz="1300" spc="-20" dirty="0">
                <a:latin typeface="Arial MT"/>
                <a:cs typeface="Arial MT"/>
              </a:rPr>
              <a:t> </a:t>
            </a:r>
            <a:r>
              <a:rPr sz="1300" spc="-10" dirty="0">
                <a:latin typeface="Arial MT"/>
                <a:cs typeface="Arial MT"/>
              </a:rPr>
              <a:t>(TVA</a:t>
            </a:r>
            <a:r>
              <a:rPr sz="1300" spc="-75" dirty="0">
                <a:latin typeface="Arial MT"/>
                <a:cs typeface="Arial MT"/>
              </a:rPr>
              <a:t> </a:t>
            </a:r>
            <a:r>
              <a:rPr sz="1300" spc="10" dirty="0">
                <a:latin typeface="Arial MT"/>
                <a:cs typeface="Arial MT"/>
              </a:rPr>
              <a:t>à 20%)</a:t>
            </a:r>
            <a:r>
              <a:rPr sz="1300" spc="20" dirty="0">
                <a:latin typeface="Arial MT"/>
                <a:cs typeface="Arial MT"/>
              </a:rPr>
              <a:t> </a:t>
            </a:r>
            <a:r>
              <a:rPr sz="1300" spc="10" dirty="0">
                <a:latin typeface="Arial MT"/>
                <a:cs typeface="Arial MT"/>
              </a:rPr>
              <a:t>–</a:t>
            </a:r>
            <a:r>
              <a:rPr sz="1300" spc="15" dirty="0">
                <a:latin typeface="Arial MT"/>
                <a:cs typeface="Arial MT"/>
              </a:rPr>
              <a:t> </a:t>
            </a:r>
            <a:r>
              <a:rPr sz="1300" spc="5" dirty="0">
                <a:latin typeface="Arial MT"/>
                <a:cs typeface="Arial MT"/>
              </a:rPr>
              <a:t>Barème</a:t>
            </a:r>
            <a:r>
              <a:rPr sz="1300" spc="15" dirty="0">
                <a:latin typeface="Arial MT"/>
                <a:cs typeface="Arial MT"/>
              </a:rPr>
              <a:t> </a:t>
            </a:r>
            <a:r>
              <a:rPr sz="1300" spc="5" dirty="0">
                <a:latin typeface="Arial MT"/>
                <a:cs typeface="Arial MT"/>
              </a:rPr>
              <a:t>valable</a:t>
            </a:r>
            <a:r>
              <a:rPr sz="1300" dirty="0">
                <a:latin typeface="Arial MT"/>
                <a:cs typeface="Arial MT"/>
              </a:rPr>
              <a:t> </a:t>
            </a:r>
            <a:r>
              <a:rPr sz="1300" spc="10" dirty="0">
                <a:latin typeface="Arial MT"/>
                <a:cs typeface="Arial MT"/>
              </a:rPr>
              <a:t>à</a:t>
            </a:r>
            <a:r>
              <a:rPr sz="1300" spc="15" dirty="0">
                <a:latin typeface="Arial MT"/>
                <a:cs typeface="Arial MT"/>
              </a:rPr>
              <a:t> </a:t>
            </a:r>
            <a:r>
              <a:rPr sz="1300" spc="5" dirty="0">
                <a:latin typeface="Arial MT"/>
                <a:cs typeface="Arial MT"/>
              </a:rPr>
              <a:t>compter </a:t>
            </a:r>
            <a:r>
              <a:rPr sz="1300" spc="10" dirty="0">
                <a:latin typeface="Arial MT"/>
                <a:cs typeface="Arial MT"/>
              </a:rPr>
              <a:t>du</a:t>
            </a:r>
            <a:r>
              <a:rPr sz="1300" spc="5" dirty="0">
                <a:latin typeface="Arial MT"/>
                <a:cs typeface="Arial MT"/>
              </a:rPr>
              <a:t> </a:t>
            </a:r>
            <a:r>
              <a:rPr lang="fr-FR" sz="1300" spc="5" dirty="0">
                <a:latin typeface="Arial MT"/>
                <a:cs typeface="Arial MT"/>
              </a:rPr>
              <a:t>01/03/2023</a:t>
            </a:r>
            <a:endParaRPr sz="1300" dirty="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40977" y="7021198"/>
            <a:ext cx="3343276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720"/>
              </a:lnSpc>
            </a:pPr>
            <a:r>
              <a:rPr sz="650" dirty="0">
                <a:latin typeface="Corbel"/>
                <a:cs typeface="Corbel"/>
              </a:rPr>
              <a:t>KW</a:t>
            </a:r>
            <a:r>
              <a:rPr sz="650" spc="5" dirty="0">
                <a:latin typeface="Corbel"/>
                <a:cs typeface="Corbel"/>
              </a:rPr>
              <a:t> </a:t>
            </a:r>
            <a:r>
              <a:rPr lang="fr-FR" sz="650" dirty="0">
                <a:latin typeface="Corbel"/>
                <a:cs typeface="Corbel"/>
              </a:rPr>
              <a:t>EUROMED</a:t>
            </a:r>
            <a:r>
              <a:rPr sz="650" spc="130" dirty="0">
                <a:latin typeface="Corbel"/>
                <a:cs typeface="Corbel"/>
              </a:rPr>
              <a:t> </a:t>
            </a:r>
            <a:r>
              <a:rPr sz="650" dirty="0">
                <a:latin typeface="Corbel"/>
                <a:cs typeface="Corbel"/>
              </a:rPr>
              <a:t>– </a:t>
            </a:r>
            <a:r>
              <a:rPr lang="fr-FR" sz="650" dirty="0">
                <a:latin typeface="Corbel"/>
                <a:cs typeface="Corbel"/>
              </a:rPr>
              <a:t>12, Rue Pascal Xavier Coste 13016 </a:t>
            </a:r>
            <a:r>
              <a:rPr sz="650" dirty="0">
                <a:latin typeface="Corbel"/>
                <a:cs typeface="Corbel"/>
              </a:rPr>
              <a:t>MARSEILLE</a:t>
            </a:r>
            <a:endParaRPr lang="fr-FR" sz="650" dirty="0">
              <a:latin typeface="Corbel"/>
              <a:cs typeface="Corbel"/>
            </a:endParaRPr>
          </a:p>
          <a:p>
            <a:pPr algn="ctr"/>
            <a:r>
              <a:rPr lang="fr-FR" sz="650" dirty="0">
                <a:latin typeface="Corbel"/>
              </a:rPr>
              <a:t>Tél : 04 65 84 25 35– kweuromed</a:t>
            </a:r>
            <a:r>
              <a:rPr lang="fr-FR" sz="650" dirty="0">
                <a:latin typeface="Corbe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@kwfrance.com</a:t>
            </a:r>
            <a:endParaRPr lang="fr-FR" sz="650" dirty="0">
              <a:latin typeface="Corbel"/>
            </a:endParaRPr>
          </a:p>
          <a:p>
            <a:pPr algn="ctr"/>
            <a:r>
              <a:rPr lang="fr-FR" sz="650" dirty="0">
                <a:latin typeface="Corbel"/>
              </a:rPr>
              <a:t>SAS au capital de 10 000€ immatriculée au RCS de MARSEILLE 920 099 934</a:t>
            </a:r>
          </a:p>
          <a:p>
            <a:pPr algn="ctr"/>
            <a:r>
              <a:rPr lang="fr-FR" sz="650" dirty="0">
                <a:latin typeface="Corbel"/>
              </a:rPr>
              <a:t>Carte Professionnelle n° : CPI 1310 2023 000 000 015– Garantie financière de 120 000 € </a:t>
            </a:r>
          </a:p>
          <a:p>
            <a:pPr algn="ctr"/>
            <a:r>
              <a:rPr lang="fr-FR" sz="650" dirty="0">
                <a:latin typeface="Corbel"/>
              </a:rPr>
              <a:t>Caisse de garantie GALIAN, 89 rue de la Boétie – 75008 Paris</a:t>
            </a:r>
          </a:p>
          <a:p>
            <a:pPr algn="ctr">
              <a:lnSpc>
                <a:spcPts val="720"/>
              </a:lnSpc>
            </a:pPr>
            <a:endParaRPr sz="650" dirty="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260" y="1071372"/>
            <a:ext cx="9558655" cy="407034"/>
          </a:xfrm>
          <a:prstGeom prst="rect">
            <a:avLst/>
          </a:prstGeom>
          <a:solidFill>
            <a:srgbClr val="BF0000"/>
          </a:solidFill>
        </p:spPr>
        <p:txBody>
          <a:bodyPr vert="horz" wrap="square" lIns="0" tIns="52704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414"/>
              </a:spcBef>
            </a:pPr>
            <a:r>
              <a:rPr sz="1950" spc="10" dirty="0">
                <a:solidFill>
                  <a:srgbClr val="FFFFFF"/>
                </a:solidFill>
                <a:latin typeface="Bahnschrift"/>
                <a:cs typeface="Bahnschrift"/>
              </a:rPr>
              <a:t>IMMOBILIER</a:t>
            </a:r>
            <a:r>
              <a:rPr sz="1950" spc="204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Bahnschrift"/>
                <a:cs typeface="Bahnschrift"/>
              </a:rPr>
              <a:t>RÉSIDENTIEL</a:t>
            </a:r>
            <a:endParaRPr sz="1950">
              <a:latin typeface="Bahnschrift"/>
              <a:cs typeface="Bahnschrif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6255" y="1652016"/>
            <a:ext cx="3874135" cy="306705"/>
          </a:xfrm>
          <a:prstGeom prst="rect">
            <a:avLst/>
          </a:prstGeom>
          <a:solidFill>
            <a:srgbClr val="CFCDCD"/>
          </a:solidFill>
          <a:ln w="10668">
            <a:solidFill>
              <a:srgbClr val="7E7E7E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252220">
              <a:lnSpc>
                <a:spcPct val="100000"/>
              </a:lnSpc>
              <a:spcBef>
                <a:spcPts val="355"/>
              </a:spcBef>
            </a:pPr>
            <a:r>
              <a:rPr sz="1300" spc="100" dirty="0">
                <a:solidFill>
                  <a:srgbClr val="BF0000"/>
                </a:solidFill>
                <a:latin typeface="Verdana"/>
                <a:cs typeface="Verdana"/>
              </a:rPr>
              <a:t>TRANSACTION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0571" y="1652016"/>
            <a:ext cx="3876040" cy="304800"/>
          </a:xfrm>
          <a:prstGeom prst="rect">
            <a:avLst/>
          </a:prstGeom>
          <a:solidFill>
            <a:srgbClr val="CFCDCD"/>
          </a:solidFill>
          <a:ln w="10667">
            <a:solidFill>
              <a:srgbClr val="7E7E7E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45"/>
              </a:spcBef>
            </a:pPr>
            <a:r>
              <a:rPr sz="1300" spc="85" dirty="0">
                <a:solidFill>
                  <a:srgbClr val="BF0000"/>
                </a:solidFill>
                <a:latin typeface="Verdana"/>
                <a:cs typeface="Verdana"/>
              </a:rPr>
              <a:t>LOCATION</a:t>
            </a:r>
            <a:r>
              <a:rPr sz="1300" spc="-15" dirty="0">
                <a:solidFill>
                  <a:srgbClr val="BF0000"/>
                </a:solidFill>
                <a:latin typeface="Verdana"/>
                <a:cs typeface="Verdana"/>
              </a:rPr>
              <a:t> </a:t>
            </a:r>
            <a:r>
              <a:rPr sz="1300" spc="65" dirty="0">
                <a:solidFill>
                  <a:srgbClr val="BF0000"/>
                </a:solidFill>
                <a:latin typeface="Verdana"/>
                <a:cs typeface="Verdana"/>
              </a:rPr>
              <a:t>VIDE</a:t>
            </a:r>
            <a:r>
              <a:rPr sz="1300" spc="-25" dirty="0">
                <a:solidFill>
                  <a:srgbClr val="BF0000"/>
                </a:solidFill>
                <a:latin typeface="Verdana"/>
                <a:cs typeface="Verdana"/>
              </a:rPr>
              <a:t> </a:t>
            </a:r>
            <a:r>
              <a:rPr sz="1300" spc="135" dirty="0">
                <a:solidFill>
                  <a:srgbClr val="BF0000"/>
                </a:solidFill>
                <a:latin typeface="Verdana"/>
                <a:cs typeface="Verdana"/>
              </a:rPr>
              <a:t>ET</a:t>
            </a:r>
            <a:r>
              <a:rPr sz="1300" spc="-40" dirty="0">
                <a:solidFill>
                  <a:srgbClr val="BF0000"/>
                </a:solidFill>
                <a:latin typeface="Verdana"/>
                <a:cs typeface="Verdana"/>
              </a:rPr>
              <a:t> </a:t>
            </a:r>
            <a:r>
              <a:rPr sz="1300" spc="135" dirty="0">
                <a:solidFill>
                  <a:srgbClr val="BF0000"/>
                </a:solidFill>
                <a:latin typeface="Verdana"/>
                <a:cs typeface="Verdana"/>
              </a:rPr>
              <a:t>MEUBLÉE</a:t>
            </a:r>
            <a:endParaRPr sz="1300">
              <a:latin typeface="Verdana"/>
              <a:cs typeface="Verdan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154673" y="2187701"/>
          <a:ext cx="3768090" cy="2072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marL="69596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550" b="1" spc="-15" dirty="0">
                          <a:latin typeface="Calibri"/>
                          <a:cs typeface="Calibri"/>
                        </a:rPr>
                        <a:t>Montant</a:t>
                      </a:r>
                      <a:r>
                        <a:rPr sz="155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5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55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10" dirty="0">
                          <a:latin typeface="Calibri"/>
                          <a:cs typeface="Calibri"/>
                        </a:rPr>
                        <a:t>Honoraires</a:t>
                      </a:r>
                      <a:r>
                        <a:rPr sz="155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85" dirty="0">
                          <a:latin typeface="Calibri"/>
                          <a:cs typeface="Calibri"/>
                        </a:rPr>
                        <a:t>T.T.C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T="590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28">
                <a:tc gridSpan="2">
                  <a:txBody>
                    <a:bodyPr/>
                    <a:lstStyle/>
                    <a:p>
                      <a:pPr marL="12185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Honoraires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Locataire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Honoraires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location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par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m²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Honoraires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Etat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des lieux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par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m²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28">
                <a:tc gridSpan="2">
                  <a:txBody>
                    <a:bodyPr/>
                    <a:lstStyle/>
                    <a:p>
                      <a:pPr marL="107251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Honoraires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Propriétaire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Honoraires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location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8%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du loyer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HC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annuel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42543" y="5321807"/>
            <a:ext cx="9558655" cy="408940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5397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425"/>
              </a:spcBef>
            </a:pPr>
            <a:r>
              <a:rPr sz="1950" spc="10" dirty="0">
                <a:solidFill>
                  <a:srgbClr val="FFFFFF"/>
                </a:solidFill>
                <a:latin typeface="Bahnschrift"/>
                <a:cs typeface="Bahnschrift"/>
              </a:rPr>
              <a:t>IMMOBILIER</a:t>
            </a:r>
            <a:r>
              <a:rPr sz="1950" spc="240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Bahnschrift"/>
                <a:cs typeface="Bahnschrift"/>
              </a:rPr>
              <a:t>ENTREPRISES,</a:t>
            </a:r>
            <a:r>
              <a:rPr sz="1950" spc="229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Bahnschrift"/>
                <a:cs typeface="Bahnschrift"/>
              </a:rPr>
              <a:t>TERRAINS</a:t>
            </a:r>
            <a:r>
              <a:rPr sz="1950" spc="215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Bahnschrift"/>
                <a:cs typeface="Bahnschrift"/>
              </a:rPr>
              <a:t>&amp;</a:t>
            </a:r>
            <a:r>
              <a:rPr sz="1950" spc="220" dirty="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950" spc="15" dirty="0">
                <a:solidFill>
                  <a:srgbClr val="FFFFFF"/>
                </a:solidFill>
                <a:latin typeface="Bahnschrift"/>
                <a:cs typeface="Bahnschrift"/>
              </a:rPr>
              <a:t>COMMERCES</a:t>
            </a:r>
            <a:endParaRPr sz="1950">
              <a:latin typeface="Bahnschrift"/>
              <a:cs typeface="Bahnschrif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05371" y="5885688"/>
            <a:ext cx="3662679" cy="306705"/>
          </a:xfrm>
          <a:prstGeom prst="rect">
            <a:avLst/>
          </a:prstGeom>
          <a:solidFill>
            <a:srgbClr val="CFCDCD"/>
          </a:solidFill>
          <a:ln w="10667">
            <a:solidFill>
              <a:srgbClr val="7E7E7E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241935">
              <a:lnSpc>
                <a:spcPct val="100000"/>
              </a:lnSpc>
              <a:spcBef>
                <a:spcPts val="355"/>
              </a:spcBef>
            </a:pPr>
            <a:r>
              <a:rPr sz="1300" spc="75" dirty="0">
                <a:solidFill>
                  <a:srgbClr val="BF0000"/>
                </a:solidFill>
                <a:latin typeface="Verdana"/>
                <a:cs typeface="Verdana"/>
              </a:rPr>
              <a:t>CESSION</a:t>
            </a:r>
            <a:r>
              <a:rPr sz="1300" spc="-15" dirty="0">
                <a:solidFill>
                  <a:srgbClr val="BF0000"/>
                </a:solidFill>
                <a:latin typeface="Verdana"/>
                <a:cs typeface="Verdana"/>
              </a:rPr>
              <a:t> </a:t>
            </a:r>
            <a:r>
              <a:rPr sz="1300" spc="75" dirty="0">
                <a:solidFill>
                  <a:srgbClr val="BF0000"/>
                </a:solidFill>
                <a:latin typeface="Verdana"/>
                <a:cs typeface="Verdana"/>
              </a:rPr>
              <a:t>DE</a:t>
            </a:r>
            <a:r>
              <a:rPr sz="1300" spc="-25" dirty="0">
                <a:solidFill>
                  <a:srgbClr val="BF0000"/>
                </a:solidFill>
                <a:latin typeface="Verdana"/>
                <a:cs typeface="Verdana"/>
              </a:rPr>
              <a:t> </a:t>
            </a:r>
            <a:r>
              <a:rPr sz="1300" spc="90" dirty="0">
                <a:solidFill>
                  <a:srgbClr val="BF0000"/>
                </a:solidFill>
                <a:latin typeface="Verdana"/>
                <a:cs typeface="Verdana"/>
              </a:rPr>
              <a:t>FOND</a:t>
            </a:r>
            <a:r>
              <a:rPr sz="1300" spc="-20" dirty="0">
                <a:solidFill>
                  <a:srgbClr val="BF0000"/>
                </a:solidFill>
                <a:latin typeface="Verdana"/>
                <a:cs typeface="Verdana"/>
              </a:rPr>
              <a:t> </a:t>
            </a:r>
            <a:r>
              <a:rPr sz="1300" spc="75" dirty="0">
                <a:solidFill>
                  <a:srgbClr val="BF0000"/>
                </a:solidFill>
                <a:latin typeface="Verdana"/>
                <a:cs typeface="Verdana"/>
              </a:rPr>
              <a:t>DE</a:t>
            </a:r>
            <a:r>
              <a:rPr sz="1300" spc="-35" dirty="0">
                <a:solidFill>
                  <a:srgbClr val="BF0000"/>
                </a:solidFill>
                <a:latin typeface="Verdana"/>
                <a:cs typeface="Verdana"/>
              </a:rPr>
              <a:t> </a:t>
            </a:r>
            <a:r>
              <a:rPr sz="1300" spc="120" dirty="0">
                <a:solidFill>
                  <a:srgbClr val="BF0000"/>
                </a:solidFill>
                <a:latin typeface="Verdana"/>
                <a:cs typeface="Verdana"/>
              </a:rPr>
              <a:t>COMMERCE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2781" y="6307340"/>
            <a:ext cx="3556000" cy="53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400"/>
              </a:lnSpc>
              <a:spcBef>
                <a:spcPts val="95"/>
              </a:spcBef>
            </a:pPr>
            <a:r>
              <a:rPr sz="1100" spc="-5" dirty="0">
                <a:latin typeface="Calibri"/>
                <a:cs typeface="Calibri"/>
              </a:rPr>
              <a:t>Les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honoraires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sont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fixés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à </a:t>
            </a:r>
            <a:r>
              <a:rPr sz="1100" spc="-5" dirty="0">
                <a:latin typeface="Calibri"/>
                <a:cs typeface="Calibri"/>
              </a:rPr>
              <a:t>10%TTC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montant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la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cession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à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partager</a:t>
            </a:r>
            <a:r>
              <a:rPr sz="1100" spc="4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moitié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entre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cédant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cessionnaire</a:t>
            </a:r>
            <a:r>
              <a:rPr sz="1100" spc="4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avec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minimum</a:t>
            </a:r>
            <a:r>
              <a:rPr sz="1100" spc="-5" dirty="0">
                <a:latin typeface="Calibri"/>
                <a:cs typeface="Calibri"/>
              </a:rPr>
              <a:t> de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6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500€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TTC.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6147" y="4505966"/>
            <a:ext cx="9300210" cy="7308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83185" algn="ctr">
              <a:lnSpc>
                <a:spcPct val="100000"/>
              </a:lnSpc>
              <a:spcBef>
                <a:spcPts val="114"/>
              </a:spcBef>
            </a:pPr>
            <a:r>
              <a:rPr sz="750" spc="-5" dirty="0">
                <a:solidFill>
                  <a:srgbClr val="212121"/>
                </a:solidFill>
                <a:latin typeface="Calibri"/>
                <a:cs typeface="Calibri"/>
              </a:rPr>
              <a:t>"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Dans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 cadre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signature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d'un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mandat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dit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"success"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avec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validation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clause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confiance:</a:t>
            </a:r>
            <a:endParaRPr sz="750">
              <a:latin typeface="Calibri"/>
              <a:cs typeface="Calibri"/>
            </a:endParaRPr>
          </a:p>
          <a:p>
            <a:pPr marL="417830" marR="12700" indent="-418465">
              <a:lnSpc>
                <a:spcPct val="100000"/>
              </a:lnSpc>
              <a:spcBef>
                <a:spcPts val="25"/>
              </a:spcBef>
              <a:buChar char="-"/>
              <a:tabLst>
                <a:tab pos="418465" algn="l"/>
              </a:tabLst>
            </a:pP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L'absence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d'offre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d’achat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au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prix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l’estimation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réalisée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par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l'agent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KW,</a:t>
            </a:r>
            <a:r>
              <a:rPr sz="750" i="1" spc="3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dans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les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30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jours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mise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en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vente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au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prix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l'estimation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précitée,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 entraînera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une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remise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10%</a:t>
            </a:r>
            <a:r>
              <a:rPr sz="750" i="1" spc="4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des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honoraires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affichés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sur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présent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barème.</a:t>
            </a:r>
            <a:endParaRPr sz="750">
              <a:latin typeface="Calibri"/>
              <a:cs typeface="Calibri"/>
            </a:endParaRPr>
          </a:p>
          <a:p>
            <a:pPr marL="405765" marR="36830" indent="-405765">
              <a:lnSpc>
                <a:spcPct val="100000"/>
              </a:lnSpc>
              <a:spcBef>
                <a:spcPts val="35"/>
              </a:spcBef>
              <a:buChar char="-"/>
              <a:tabLst>
                <a:tab pos="405765" algn="l"/>
              </a:tabLst>
            </a:pP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L'absence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d'offre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d’achat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au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prix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l’estimation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réalisée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par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l'agent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KW,</a:t>
            </a:r>
            <a:r>
              <a:rPr sz="750" i="1" spc="3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dans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les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60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jours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mise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en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vente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au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prix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l'estimation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précitée,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 entraînera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une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remise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20%</a:t>
            </a:r>
            <a:r>
              <a:rPr sz="750" i="1" spc="4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des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honoraires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affichés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sur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présent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barème.</a:t>
            </a:r>
            <a:endParaRPr sz="750">
              <a:latin typeface="Calibri"/>
              <a:cs typeface="Calibri"/>
            </a:endParaRPr>
          </a:p>
          <a:p>
            <a:pPr marL="399415" marR="12065" indent="-400050">
              <a:lnSpc>
                <a:spcPct val="100000"/>
              </a:lnSpc>
              <a:spcBef>
                <a:spcPts val="25"/>
              </a:spcBef>
              <a:buChar char="-"/>
              <a:tabLst>
                <a:tab pos="400050" algn="l"/>
              </a:tabLst>
            </a:pP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L'absence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d'offre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d’achat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au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prix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l’estimation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réalisée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par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l'agent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KW,</a:t>
            </a:r>
            <a:r>
              <a:rPr sz="750" i="1" spc="3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dans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les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90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jours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mise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en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vente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au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prix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l'estimation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précitée,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entraînera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une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remise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30%</a:t>
            </a:r>
            <a:r>
              <a:rPr sz="750" i="1" spc="4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des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honoraires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affichés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sur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présent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barème.</a:t>
            </a:r>
            <a:r>
              <a:rPr sz="750" spc="-5" dirty="0">
                <a:solidFill>
                  <a:srgbClr val="212121"/>
                </a:solidFill>
                <a:latin typeface="Calibri"/>
                <a:cs typeface="Calibri"/>
              </a:rPr>
              <a:t>"</a:t>
            </a:r>
            <a:endParaRPr sz="750">
              <a:latin typeface="Calibri"/>
              <a:cs typeface="Calibri"/>
            </a:endParaRPr>
          </a:p>
          <a:p>
            <a:pPr marL="12700" marR="5080" algn="ctr">
              <a:lnSpc>
                <a:spcPct val="102699"/>
              </a:lnSpc>
            </a:pPr>
            <a:r>
              <a:rPr sz="750" spc="-10" dirty="0">
                <a:solidFill>
                  <a:srgbClr val="212121"/>
                </a:solidFill>
                <a:latin typeface="Calibri"/>
                <a:cs typeface="Calibri"/>
              </a:rPr>
              <a:t>"</a:t>
            </a:r>
            <a:r>
              <a:rPr sz="750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Dans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cadre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signature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d'un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mandat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dit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"success"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avec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validation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clause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fidélité: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Une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remise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de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25%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des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honoraires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affichés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sur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présent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barème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sera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appliquée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dès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la</a:t>
            </a:r>
            <a:r>
              <a:rPr sz="750" i="1" spc="2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seconde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transaction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réalisée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par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biais</a:t>
            </a:r>
            <a:r>
              <a:rPr sz="750" i="1" spc="3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du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Groupe</a:t>
            </a:r>
            <a:r>
              <a:rPr sz="750" i="1" spc="1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Keller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Williams</a:t>
            </a:r>
            <a:r>
              <a:rPr sz="750" i="1" spc="1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pour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 compte</a:t>
            </a:r>
            <a:r>
              <a:rPr sz="750" i="1" spc="5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spc="-10" dirty="0">
                <a:solidFill>
                  <a:srgbClr val="212121"/>
                </a:solidFill>
                <a:latin typeface="Calibri"/>
                <a:cs typeface="Calibri"/>
              </a:rPr>
              <a:t>d'un</a:t>
            </a:r>
            <a:r>
              <a:rPr sz="750" i="1" spc="20" dirty="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sz="750" i="1" dirty="0">
                <a:solidFill>
                  <a:srgbClr val="212121"/>
                </a:solidFill>
                <a:latin typeface="Calibri"/>
                <a:cs typeface="Calibri"/>
              </a:rPr>
              <a:t>même </a:t>
            </a:r>
            <a:r>
              <a:rPr sz="750" i="1" spc="-5" dirty="0">
                <a:solidFill>
                  <a:srgbClr val="212121"/>
                </a:solidFill>
                <a:latin typeface="Calibri"/>
                <a:cs typeface="Calibri"/>
              </a:rPr>
              <a:t>client.</a:t>
            </a:r>
            <a:r>
              <a:rPr sz="750" spc="-5" dirty="0">
                <a:solidFill>
                  <a:srgbClr val="212121"/>
                </a:solidFill>
                <a:latin typeface="Calibri"/>
                <a:cs typeface="Calibri"/>
              </a:rPr>
              <a:t>"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739" y="5885688"/>
            <a:ext cx="2527300" cy="306705"/>
          </a:xfrm>
          <a:prstGeom prst="rect">
            <a:avLst/>
          </a:prstGeom>
          <a:solidFill>
            <a:srgbClr val="CFCDCD"/>
          </a:solidFill>
          <a:ln w="10667">
            <a:solidFill>
              <a:srgbClr val="7E7E7E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781685">
              <a:lnSpc>
                <a:spcPct val="100000"/>
              </a:lnSpc>
              <a:spcBef>
                <a:spcPts val="355"/>
              </a:spcBef>
            </a:pPr>
            <a:r>
              <a:rPr sz="1300" spc="85" dirty="0">
                <a:solidFill>
                  <a:srgbClr val="BF0000"/>
                </a:solidFill>
                <a:latin typeface="Verdana"/>
                <a:cs typeface="Verdana"/>
              </a:rPr>
              <a:t>LOCATION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6107" y="2099599"/>
            <a:ext cx="45224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libri"/>
                <a:cs typeface="Calibri"/>
              </a:rPr>
              <a:t>Les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honoraires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sont </a:t>
            </a:r>
            <a:r>
              <a:rPr sz="1100" spc="-10" dirty="0">
                <a:latin typeface="Calibri"/>
                <a:cs typeface="Calibri"/>
              </a:rPr>
              <a:t>à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la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charge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vendeur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dans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cadre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d’un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mandat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vente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26471"/>
              </p:ext>
            </p:extLst>
          </p:nvPr>
        </p:nvGraphicFramePr>
        <p:xfrm>
          <a:off x="660654" y="2404110"/>
          <a:ext cx="5052059" cy="1589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6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47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Pour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3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biens</a:t>
                      </a:r>
                      <a:r>
                        <a:rPr sz="13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d’une</a:t>
                      </a:r>
                      <a:r>
                        <a:rPr sz="13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valeur</a:t>
                      </a:r>
                      <a:r>
                        <a:rPr sz="1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de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812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Montant</a:t>
                      </a:r>
                      <a:r>
                        <a:rPr sz="13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des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Honoraires</a:t>
                      </a:r>
                      <a:r>
                        <a:rPr sz="13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TTC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812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Inférieur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70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000€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Forfait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000€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Entre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70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lang="fr-FR" sz="11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€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et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000€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74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Entre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001€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et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000€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Entre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001€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et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000€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41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Supérieur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001€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99389" y="6285989"/>
            <a:ext cx="2606040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299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Les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honoraires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sont</a:t>
            </a:r>
            <a:r>
              <a:rPr sz="1100" spc="-10" dirty="0">
                <a:latin typeface="Calibri"/>
                <a:cs typeface="Calibri"/>
              </a:rPr>
              <a:t> fixés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à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30%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HT</a:t>
            </a:r>
            <a:r>
              <a:rPr sz="1100" dirty="0">
                <a:latin typeface="Calibri"/>
                <a:cs typeface="Calibri"/>
              </a:rPr>
              <a:t> du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loyer </a:t>
            </a:r>
            <a:r>
              <a:rPr sz="1100" spc="-5" dirty="0">
                <a:latin typeface="Calibri"/>
                <a:cs typeface="Calibri"/>
              </a:rPr>
              <a:t> HT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Hors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Charges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à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partager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moitié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entre 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bailleur</a:t>
            </a:r>
            <a:r>
              <a:rPr sz="1100" spc="5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locataire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avec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minimum</a:t>
            </a:r>
            <a:r>
              <a:rPr sz="1100" spc="-5" dirty="0">
                <a:latin typeface="Calibri"/>
                <a:cs typeface="Calibri"/>
              </a:rPr>
              <a:t> de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3 000€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TTC.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1950" y="4051747"/>
            <a:ext cx="48044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9415" marR="5080" indent="-38735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Dans le cadre d’un mandat de recherche, les honoraires </a:t>
            </a:r>
            <a:r>
              <a:rPr sz="1000" spc="-10" dirty="0">
                <a:latin typeface="Calibri"/>
                <a:cs typeface="Calibri"/>
              </a:rPr>
              <a:t>sont </a:t>
            </a:r>
            <a:r>
              <a:rPr sz="1000" spc="-5" dirty="0">
                <a:latin typeface="Calibri"/>
                <a:cs typeface="Calibri"/>
              </a:rPr>
              <a:t>à la charge de l’acquéreur </a:t>
            </a:r>
            <a:r>
              <a:rPr sz="1000" spc="-10" dirty="0">
                <a:latin typeface="Calibri"/>
                <a:cs typeface="Calibri"/>
              </a:rPr>
              <a:t>et sur </a:t>
            </a:r>
            <a:r>
              <a:rPr sz="1000" spc="-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 </a:t>
            </a:r>
            <a:r>
              <a:rPr sz="1000" spc="-10" dirty="0">
                <a:latin typeface="Calibri"/>
                <a:cs typeface="Calibri"/>
              </a:rPr>
              <a:t>même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barème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que celui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précisé </a:t>
            </a:r>
            <a:r>
              <a:rPr sz="1000" spc="-10" dirty="0">
                <a:latin typeface="Calibri"/>
                <a:cs typeface="Calibri"/>
              </a:rPr>
              <a:t>ci-dessus </a:t>
            </a:r>
            <a:r>
              <a:rPr sz="1000" spc="-5" dirty="0">
                <a:latin typeface="Calibri"/>
                <a:cs typeface="Calibri"/>
              </a:rPr>
              <a:t>et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calculés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sur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prix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net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vendeur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15876" y="4286504"/>
            <a:ext cx="3642995" cy="142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5" dirty="0">
                <a:latin typeface="Calibri"/>
                <a:cs typeface="Calibri"/>
              </a:rPr>
              <a:t>* Les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honoraires</a:t>
            </a:r>
            <a:r>
              <a:rPr sz="750" spc="30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à</a:t>
            </a:r>
            <a:r>
              <a:rPr sz="750" spc="20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la</a:t>
            </a:r>
            <a:r>
              <a:rPr sz="750" spc="20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charge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du</a:t>
            </a:r>
            <a:r>
              <a:rPr sz="750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propriétaire</a:t>
            </a:r>
            <a:r>
              <a:rPr sz="750" spc="60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ne pourront</a:t>
            </a:r>
            <a:r>
              <a:rPr sz="750" spc="3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être</a:t>
            </a:r>
            <a:r>
              <a:rPr sz="750" spc="40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inférieurs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à</a:t>
            </a:r>
            <a:r>
              <a:rPr sz="750" spc="20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ceux</a:t>
            </a:r>
            <a:r>
              <a:rPr sz="750" dirty="0">
                <a:latin typeface="Calibri"/>
                <a:cs typeface="Calibri"/>
              </a:rPr>
              <a:t> </a:t>
            </a:r>
            <a:r>
              <a:rPr sz="750" spc="5" dirty="0">
                <a:latin typeface="Calibri"/>
                <a:cs typeface="Calibri"/>
              </a:rPr>
              <a:t>du locataire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60420" y="5887212"/>
            <a:ext cx="2525395" cy="304800"/>
          </a:xfrm>
          <a:prstGeom prst="rect">
            <a:avLst/>
          </a:prstGeom>
          <a:solidFill>
            <a:srgbClr val="CFCDCD"/>
          </a:solidFill>
          <a:ln w="10668">
            <a:solidFill>
              <a:srgbClr val="7E7E7E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300" spc="105" dirty="0">
                <a:solidFill>
                  <a:srgbClr val="BF0000"/>
                </a:solidFill>
                <a:latin typeface="Verdana"/>
                <a:cs typeface="Verdana"/>
              </a:rPr>
              <a:t>TERRAIN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15577" y="6285989"/>
            <a:ext cx="152019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" marR="5080" indent="-31115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libri"/>
                <a:cs typeface="Calibri"/>
              </a:rPr>
              <a:t>Les </a:t>
            </a:r>
            <a:r>
              <a:rPr sz="1100" spc="-10" dirty="0">
                <a:latin typeface="Calibri"/>
                <a:cs typeface="Calibri"/>
              </a:rPr>
              <a:t>honoraires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fixés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à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10% </a:t>
            </a:r>
            <a:r>
              <a:rPr sz="1100" spc="-10" dirty="0">
                <a:latin typeface="Calibri"/>
                <a:cs typeface="Calibri"/>
              </a:rPr>
              <a:t>TTC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prix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vente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A9D5770-B1C3-03E9-0EC6-34F0C169A98A}"/>
              </a:ext>
            </a:extLst>
          </p:cNvPr>
          <p:cNvSpPr txBox="1"/>
          <p:nvPr/>
        </p:nvSpPr>
        <p:spPr>
          <a:xfrm>
            <a:off x="393700" y="59784"/>
            <a:ext cx="2209800" cy="9210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8ACEF3E9-1384-12AF-2C62-B59BEDDA48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" y="99250"/>
            <a:ext cx="2573403" cy="9079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537</Words>
  <Application>Microsoft Office PowerPoint</Application>
  <PresentationFormat>Personnalisé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 MT</vt:lpstr>
      <vt:lpstr>Bahnschrift</vt:lpstr>
      <vt:lpstr>Calibri</vt:lpstr>
      <vt:lpstr>Corbel</vt:lpstr>
      <vt:lpstr>Verdana</vt:lpstr>
      <vt:lpstr>Office Theme</vt:lpstr>
      <vt:lpstr>BAREME DES HONORAIRES Montants TTC (TVA à 20%) – Barème valable à compter du 01/03/2023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Honoraires agence TTC du 19 Juillet 2022 au....</dc:title>
  <dc:creator>KW EUROMED 1</dc:creator>
  <cp:lastModifiedBy>Mai-Ann Phienboupha</cp:lastModifiedBy>
  <cp:revision>7</cp:revision>
  <dcterms:created xsi:type="dcterms:W3CDTF">2022-12-08T13:14:45Z</dcterms:created>
  <dcterms:modified xsi:type="dcterms:W3CDTF">2023-02-28T16:24:02Z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2022-08-31T00:00:00Z</vt:filetime>
  </property>
  <property fmtid="{D5CDD505-2E9C-101B-9397-08002B2CF9AE}" pid="3" name="LastSaved">
    <vt:filetime>2022-12-08T00:00:00Z</vt:filetime>
  </property>
</Properties>
</file>